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1" r:id="rId3"/>
    <p:sldId id="278" r:id="rId4"/>
    <p:sldId id="284" r:id="rId5"/>
    <p:sldId id="285" r:id="rId6"/>
    <p:sldId id="279" r:id="rId7"/>
    <p:sldId id="280" r:id="rId8"/>
    <p:sldId id="272" r:id="rId9"/>
    <p:sldId id="258" r:id="rId10"/>
    <p:sldId id="259" r:id="rId11"/>
    <p:sldId id="260" r:id="rId12"/>
    <p:sldId id="273" r:id="rId13"/>
    <p:sldId id="274" r:id="rId14"/>
    <p:sldId id="275" r:id="rId15"/>
    <p:sldId id="276" r:id="rId16"/>
    <p:sldId id="277" r:id="rId17"/>
    <p:sldId id="281" r:id="rId18"/>
    <p:sldId id="282"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6" d="100"/>
          <a:sy n="76" d="100"/>
        </p:scale>
        <p:origin x="-1206" y="-72"/>
      </p:cViewPr>
      <p:guideLst>
        <p:guide orient="horz" pos="2160"/>
        <p:guide pos="2880"/>
      </p:guideLst>
    </p:cSldViewPr>
  </p:slideViewPr>
  <p:outlineViewPr>
    <p:cViewPr>
      <p:scale>
        <a:sx n="33" d="100"/>
        <a:sy n="33" d="100"/>
      </p:scale>
      <p:origin x="0" y="1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F7D699C-972D-439C-A40C-10A9A73F9BDD}" type="datetimeFigureOut">
              <a:rPr lang="en-US" smtClean="0"/>
              <a:t>9/5/2018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1C24C91-B03A-4ED9-88B2-1CCCED88374B}"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7D699C-972D-439C-A40C-10A9A73F9BDD}"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4C91-B03A-4ED9-88B2-1CCCED8837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7D699C-972D-439C-A40C-10A9A73F9BDD}"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4C91-B03A-4ED9-88B2-1CCCED8837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F7D699C-972D-439C-A40C-10A9A73F9BDD}"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24C91-B03A-4ED9-88B2-1CCCED88374B}"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7D699C-972D-439C-A40C-10A9A73F9BDD}" type="datetimeFigureOut">
              <a:rPr lang="en-US" smtClean="0"/>
              <a:t>9/5/2018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1C24C91-B03A-4ED9-88B2-1CCCED88374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F7D699C-972D-439C-A40C-10A9A73F9BDD}"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24C91-B03A-4ED9-88B2-1CCCED88374B}"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F7D699C-972D-439C-A40C-10A9A73F9BDD}"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24C91-B03A-4ED9-88B2-1CCCED88374B}"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7D699C-972D-439C-A40C-10A9A73F9BDD}"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24C91-B03A-4ED9-88B2-1CCCED8837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D699C-972D-439C-A40C-10A9A73F9BDD}"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24C91-B03A-4ED9-88B2-1CCCED8837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7D699C-972D-439C-A40C-10A9A73F9BDD}"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24C91-B03A-4ED9-88B2-1CCCED88374B}"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7D699C-972D-439C-A40C-10A9A73F9BDD}" type="datetimeFigureOut">
              <a:rPr lang="en-US" smtClean="0"/>
              <a:t>9/5/2018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1C24C91-B03A-4ED9-88B2-1CCCED88374B}"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F7D699C-972D-439C-A40C-10A9A73F9BDD}" type="datetimeFigureOut">
              <a:rPr lang="en-US" smtClean="0"/>
              <a:t>9/5/2018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1C24C91-B03A-4ED9-88B2-1CCCED8837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pPr marR="45720" lvl="0" algn="r">
              <a:spcBef>
                <a:spcPts val="700"/>
              </a:spcBef>
              <a:buClr>
                <a:prstClr val="black">
                  <a:lumMod val="50000"/>
                  <a:lumOff val="50000"/>
                </a:prstClr>
              </a:buClr>
              <a:buSzPct val="60000"/>
            </a:pPr>
            <a:r>
              <a:rPr lang="en-US" sz="1300" dirty="0">
                <a:solidFill>
                  <a:prstClr val="black">
                    <a:lumMod val="50000"/>
                  </a:prstClr>
                </a:solidFill>
                <a:latin typeface="Times New Roman" pitchFamily="18" charset="0"/>
                <a:cs typeface="Times New Roman" pitchFamily="18" charset="0"/>
              </a:rPr>
              <a:t>Lecturer: </a:t>
            </a:r>
            <a:r>
              <a:rPr lang="en-US" sz="1300" dirty="0" err="1" smtClean="0">
                <a:solidFill>
                  <a:prstClr val="black">
                    <a:lumMod val="50000"/>
                  </a:prstClr>
                </a:solidFill>
                <a:latin typeface="Times New Roman" pitchFamily="18" charset="0"/>
                <a:cs typeface="Times New Roman" pitchFamily="18" charset="0"/>
              </a:rPr>
              <a:t>Ms</a:t>
            </a:r>
            <a:r>
              <a:rPr lang="en-US" sz="1300" dirty="0" smtClean="0">
                <a:solidFill>
                  <a:prstClr val="black">
                    <a:lumMod val="50000"/>
                  </a:prstClr>
                </a:solidFill>
                <a:latin typeface="Times New Roman" pitchFamily="18" charset="0"/>
                <a:cs typeface="Times New Roman" pitchFamily="18" charset="0"/>
              </a:rPr>
              <a:t> Maryam Zahra</a:t>
            </a:r>
            <a:r>
              <a:rPr lang="en-US" sz="1300" dirty="0">
                <a:solidFill>
                  <a:prstClr val="black">
                    <a:lumMod val="50000"/>
                  </a:prstClr>
                </a:solidFill>
                <a:latin typeface="Times New Roman" pitchFamily="18" charset="0"/>
                <a:cs typeface="Times New Roman" pitchFamily="18" charset="0"/>
              </a:rPr>
              <a:t/>
            </a:r>
            <a:br>
              <a:rPr lang="en-US" sz="1300" dirty="0">
                <a:solidFill>
                  <a:prstClr val="black">
                    <a:lumMod val="50000"/>
                  </a:prstClr>
                </a:solidFill>
                <a:latin typeface="Times New Roman" pitchFamily="18" charset="0"/>
                <a:cs typeface="Times New Roman" pitchFamily="18" charset="0"/>
              </a:rPr>
            </a:br>
            <a:endParaRPr lang="en-US" sz="1300" dirty="0">
              <a:solidFill>
                <a:prstClr val="black">
                  <a:lumMod val="50000"/>
                </a:prstClr>
              </a:solidFill>
              <a:latin typeface="Times New Roman" pitchFamily="18" charset="0"/>
              <a:cs typeface="Times New Roman" pitchFamily="18" charset="0"/>
            </a:endParaRPr>
          </a:p>
          <a:p>
            <a:pPr marR="45720" lvl="0" algn="r">
              <a:spcBef>
                <a:spcPts val="700"/>
              </a:spcBef>
              <a:buClr>
                <a:prstClr val="black">
                  <a:lumMod val="50000"/>
                  <a:lumOff val="50000"/>
                </a:prstClr>
              </a:buClr>
              <a:buSzPct val="60000"/>
            </a:pPr>
            <a:endParaRPr lang="en-US" sz="1300" dirty="0">
              <a:solidFill>
                <a:srgbClr val="5B6973"/>
              </a:solidFill>
              <a:latin typeface="Times New Roman" pitchFamily="18" charset="0"/>
              <a:cs typeface="Times New Roman" pitchFamily="18" charset="0"/>
            </a:endParaRPr>
          </a:p>
          <a:p>
            <a:pPr marR="45720" lvl="0" algn="r">
              <a:spcBef>
                <a:spcPts val="700"/>
              </a:spcBef>
              <a:buClr>
                <a:prstClr val="black">
                  <a:lumMod val="50000"/>
                  <a:lumOff val="50000"/>
                </a:prstClr>
              </a:buClr>
              <a:buSzPct val="60000"/>
            </a:pPr>
            <a:r>
              <a:rPr lang="en-US" sz="1300" dirty="0">
                <a:solidFill>
                  <a:prstClr val="black">
                    <a:lumMod val="50000"/>
                  </a:prstClr>
                </a:solidFill>
                <a:latin typeface="Times New Roman" pitchFamily="18" charset="0"/>
                <a:cs typeface="Times New Roman" pitchFamily="18" charset="0"/>
              </a:rPr>
              <a:t>Department of Health &amp; Physical Education</a:t>
            </a:r>
          </a:p>
          <a:p>
            <a:pPr marR="45720" lvl="0" algn="r">
              <a:spcBef>
                <a:spcPts val="700"/>
              </a:spcBef>
              <a:buClr>
                <a:prstClr val="black">
                  <a:lumMod val="50000"/>
                  <a:lumOff val="50000"/>
                </a:prstClr>
              </a:buClr>
              <a:buSzPct val="60000"/>
            </a:pPr>
            <a:endParaRPr lang="en-US" sz="1300" dirty="0">
              <a:solidFill>
                <a:prstClr val="black">
                  <a:lumMod val="50000"/>
                </a:prstClr>
              </a:solidFill>
              <a:latin typeface="Times New Roman" pitchFamily="18" charset="0"/>
              <a:cs typeface="Times New Roman" pitchFamily="18" charset="0"/>
            </a:endParaRPr>
          </a:p>
          <a:p>
            <a:pPr marR="45720" lvl="0" algn="r">
              <a:spcBef>
                <a:spcPts val="700"/>
              </a:spcBef>
              <a:buClr>
                <a:prstClr val="black">
                  <a:lumMod val="50000"/>
                  <a:lumOff val="50000"/>
                </a:prstClr>
              </a:buClr>
              <a:buSzPct val="60000"/>
            </a:pPr>
            <a:r>
              <a:rPr lang="en-US" sz="1300" dirty="0">
                <a:solidFill>
                  <a:prstClr val="black">
                    <a:lumMod val="50000"/>
                  </a:prstClr>
                </a:solidFill>
                <a:latin typeface="Times New Roman" pitchFamily="18" charset="0"/>
                <a:cs typeface="Times New Roman" pitchFamily="18" charset="0"/>
              </a:rPr>
              <a:t>LCWU Lahore.</a:t>
            </a:r>
          </a:p>
          <a:p>
            <a:pPr marR="45720" lvl="0" algn="r">
              <a:spcBef>
                <a:spcPts val="700"/>
              </a:spcBef>
              <a:buClr>
                <a:prstClr val="black">
                  <a:lumMod val="50000"/>
                  <a:lumOff val="50000"/>
                </a:prstClr>
              </a:buClr>
              <a:buSzPct val="60000"/>
            </a:pPr>
            <a:endParaRPr lang="en-US" sz="1300" dirty="0">
              <a:solidFill>
                <a:prstClr val="black">
                  <a:lumMod val="50000"/>
                </a:prstClr>
              </a:solidFill>
              <a:latin typeface="Times New Roman" pitchFamily="18" charset="0"/>
              <a:cs typeface="Times New Roman" pitchFamily="18" charset="0"/>
            </a:endParaRPr>
          </a:p>
          <a:p>
            <a:pPr marR="45720" lvl="0" algn="r">
              <a:spcBef>
                <a:spcPts val="700"/>
              </a:spcBef>
              <a:buClr>
                <a:prstClr val="black">
                  <a:lumMod val="50000"/>
                  <a:lumOff val="50000"/>
                </a:prstClr>
              </a:buClr>
              <a:buSzPct val="60000"/>
            </a:pPr>
            <a:r>
              <a:rPr lang="en-US" sz="1300" dirty="0" smtClean="0">
                <a:solidFill>
                  <a:prstClr val="black">
                    <a:lumMod val="50000"/>
                  </a:prstClr>
                </a:solidFill>
                <a:latin typeface="Times New Roman" pitchFamily="18" charset="0"/>
                <a:cs typeface="Times New Roman" pitchFamily="18" charset="0"/>
              </a:rPr>
              <a:t>Email:maryamsyed565@gmail.com</a:t>
            </a:r>
            <a:endParaRPr lang="en-US" dirty="0"/>
          </a:p>
        </p:txBody>
      </p:sp>
      <p:sp>
        <p:nvSpPr>
          <p:cNvPr id="2" name="Title 1"/>
          <p:cNvSpPr>
            <a:spLocks noGrp="1"/>
          </p:cNvSpPr>
          <p:nvPr>
            <p:ph type="ctrTitle"/>
          </p:nvPr>
        </p:nvSpPr>
        <p:spPr>
          <a:xfrm>
            <a:off x="457200" y="1524000"/>
            <a:ext cx="8229600" cy="1470025"/>
          </a:xfrm>
        </p:spPr>
        <p:txBody>
          <a:bodyPr>
            <a:normAutofit fontScale="90000"/>
          </a:bodyPr>
          <a:lstStyle/>
          <a:p>
            <a:r>
              <a:rPr lang="en-US" b="1" dirty="0" smtClean="0"/>
              <a:t/>
            </a:r>
            <a:br>
              <a:rPr lang="en-US" b="1" dirty="0" smtClean="0"/>
            </a:br>
            <a:r>
              <a:rPr lang="en-US" b="1" dirty="0" smtClean="0">
                <a:latin typeface="Times New Roman" pitchFamily="18" charset="0"/>
                <a:cs typeface="Times New Roman" pitchFamily="18" charset="0"/>
              </a:rPr>
              <a:t>INTRODUCTION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Sports and Games</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9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685800"/>
            <a:ext cx="7620000" cy="5416868"/>
          </a:xfrm>
          <a:prstGeom prst="rect">
            <a:avLst/>
          </a:prstGeom>
        </p:spPr>
        <p:txBody>
          <a:bodyPr wrap="square">
            <a:spAutoFit/>
          </a:bodyPr>
          <a:lstStyle/>
          <a:p>
            <a:endParaRPr lang="en-US" sz="2000" dirty="0" smtClean="0"/>
          </a:p>
          <a:p>
            <a:pPr algn="just"/>
            <a:r>
              <a:rPr lang="en-US" sz="2000" b="1" dirty="0">
                <a:latin typeface="Times New Roman" pitchFamily="18" charset="0"/>
                <a:cs typeface="Times New Roman" pitchFamily="18" charset="0"/>
              </a:rPr>
              <a:t>activities </a:t>
            </a:r>
            <a:r>
              <a:rPr lang="en-US" sz="2000" dirty="0">
                <a:latin typeface="Times New Roman" pitchFamily="18" charset="0"/>
                <a:cs typeface="Times New Roman" pitchFamily="18" charset="0"/>
              </a:rPr>
              <a:t>practiced both indoors and outdoors. </a:t>
            </a:r>
          </a:p>
          <a:p>
            <a:pPr algn="just"/>
            <a:r>
              <a:rPr lang="en-US" sz="2000" dirty="0">
                <a:latin typeface="Times New Roman" pitchFamily="18" charset="0"/>
                <a:cs typeface="Times New Roman" pitchFamily="18" charset="0"/>
              </a:rPr>
              <a:t>e. g. athletic meetings in all the track and field events (sprints, middle and long distance runs, hurdling, high and long jump, pole vault, shot put, javelin and discus throw) take place in summer stadiums as well as in athletic halls</a:t>
            </a:r>
            <a:r>
              <a:rPr lang="en-US" dirty="0">
                <a:latin typeface="Times New Roman" pitchFamily="18" charset="0"/>
                <a:cs typeface="Times New Roman" pitchFamily="18" charset="0"/>
              </a:rPr>
              <a:t>. </a:t>
            </a: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activities </a:t>
            </a:r>
            <a:r>
              <a:rPr lang="en-US" sz="2000" dirty="0" smtClean="0">
                <a:latin typeface="Times New Roman" pitchFamily="18" charset="0"/>
                <a:cs typeface="Times New Roman" pitchFamily="18" charset="0"/>
              </a:rPr>
              <a:t>practiced </a:t>
            </a:r>
            <a:r>
              <a:rPr lang="en-US" sz="2000" dirty="0">
                <a:latin typeface="Times New Roman" pitchFamily="18" charset="0"/>
                <a:cs typeface="Times New Roman" pitchFamily="18" charset="0"/>
              </a:rPr>
              <a:t>both indoors and outdoors. </a:t>
            </a:r>
          </a:p>
          <a:p>
            <a:pPr algn="just"/>
            <a:r>
              <a:rPr lang="en-US" sz="2000" dirty="0">
                <a:latin typeface="Times New Roman" pitchFamily="18" charset="0"/>
                <a:cs typeface="Times New Roman" pitchFamily="18" charset="0"/>
              </a:rPr>
              <a:t>e. g. athletic meetings in all the track and field events (sprints, middle and long distance runs, hurdling, high and long jump, pole vault, shot put, javelin and discus throw) take place in summer stadiums as well as in athletic halls. </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858245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b="1" dirty="0">
                <a:solidFill>
                  <a:schemeClr val="accent1">
                    <a:lumMod val="75000"/>
                  </a:schemeClr>
                </a:solidFill>
                <a:latin typeface="Times New Roman" pitchFamily="18" charset="0"/>
                <a:cs typeface="Times New Roman" pitchFamily="18" charset="0"/>
              </a:rPr>
              <a:t>Sports and games can be divided into</a:t>
            </a:r>
            <a:r>
              <a:rPr lang="en-US" dirty="0"/>
              <a:t/>
            </a:r>
            <a:br>
              <a:rPr lang="en-US" dirty="0"/>
            </a:br>
            <a:endParaRPr lang="en-US" dirty="0"/>
          </a:p>
        </p:txBody>
      </p:sp>
      <p:sp>
        <p:nvSpPr>
          <p:cNvPr id="4" name="Content Placeholder 3"/>
          <p:cNvSpPr>
            <a:spLocks noGrp="1"/>
          </p:cNvSpPr>
          <p:nvPr>
            <p:ph sz="quarter" idx="1"/>
          </p:nvPr>
        </p:nvSpPr>
        <p:spPr/>
        <p:txBody>
          <a:bodyPr/>
          <a:lstStyle/>
          <a:p>
            <a:pPr marL="514350" indent="-514350">
              <a:buFont typeface="+mj-lt"/>
              <a:buAutoNum type="arabicPeriod"/>
            </a:pPr>
            <a:r>
              <a:rPr lang="en-US" b="1" dirty="0" smtClean="0">
                <a:latin typeface="Times New Roman" pitchFamily="18" charset="0"/>
                <a:cs typeface="Times New Roman" pitchFamily="18" charset="0"/>
              </a:rPr>
              <a:t>summer</a:t>
            </a:r>
            <a:r>
              <a:rPr lang="en-US" dirty="0" smtClean="0">
                <a:latin typeface="Times New Roman" pitchFamily="18" charset="0"/>
                <a:cs typeface="Times New Roman" pitchFamily="18" charset="0"/>
              </a:rPr>
              <a:t> – golf </a:t>
            </a: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r>
              <a:rPr lang="en-US" b="1" dirty="0">
                <a:latin typeface="Times New Roman" pitchFamily="18" charset="0"/>
                <a:cs typeface="Times New Roman" pitchFamily="18" charset="0"/>
              </a:rPr>
              <a:t>winter - </a:t>
            </a:r>
            <a:r>
              <a:rPr lang="en-US" dirty="0" smtClean="0">
                <a:latin typeface="Times New Roman" pitchFamily="18" charset="0"/>
                <a:cs typeface="Times New Roman" pitchFamily="18" charset="0"/>
              </a:rPr>
              <a:t>skiing</a:t>
            </a:r>
            <a:r>
              <a:rPr lang="en-US" dirty="0" smtClean="0"/>
              <a:t> </a:t>
            </a:r>
            <a:endParaRPr lang="en-US" dirty="0"/>
          </a:p>
        </p:txBody>
      </p:sp>
    </p:spTree>
    <p:extLst>
      <p:ext uri="{BB962C8B-B14F-4D97-AF65-F5344CB8AC3E}">
        <p14:creationId xmlns:p14="http://schemas.microsoft.com/office/powerpoint/2010/main" val="973104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1">
                    <a:lumMod val="75000"/>
                  </a:schemeClr>
                </a:solidFill>
                <a:latin typeface="Times New Roman" pitchFamily="18" charset="0"/>
                <a:cs typeface="Times New Roman" pitchFamily="18" charset="0"/>
              </a:rPr>
              <a:t>Values of Sports and Games</a:t>
            </a:r>
            <a:endParaRPr lang="en-US" sz="3600"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fontAlgn="base"/>
            <a:r>
              <a:rPr lang="en-US" dirty="0"/>
              <a:t>Need and importance of</a:t>
            </a:r>
            <a:r>
              <a:rPr lang="en-US" b="1" dirty="0"/>
              <a:t> physical </a:t>
            </a:r>
            <a:r>
              <a:rPr lang="en-US" b="1" dirty="0" smtClean="0"/>
              <a:t>education and sports </a:t>
            </a:r>
            <a:r>
              <a:rPr lang="en-US" dirty="0"/>
              <a:t> in modern era are as follows:</a:t>
            </a:r>
          </a:p>
          <a:p>
            <a:pPr fontAlgn="base"/>
            <a:r>
              <a:rPr lang="en-US" dirty="0" smtClean="0"/>
              <a:t> </a:t>
            </a:r>
            <a:r>
              <a:rPr lang="en-US" dirty="0"/>
              <a:t>A physical educator considers the </a:t>
            </a:r>
            <a:r>
              <a:rPr lang="en-US" dirty="0" smtClean="0"/>
              <a:t>child as </a:t>
            </a:r>
            <a:r>
              <a:rPr lang="en-US" dirty="0"/>
              <a:t>a storehouse of various mental, social and physical qualities. He tries to develop all the innate qualities with the help of various physical activities, which are parts of physical education.</a:t>
            </a:r>
          </a:p>
          <a:p>
            <a:r>
              <a:rPr lang="en-US" dirty="0"/>
              <a:t>Various kinds of physical activities help in developing the organic system and functioning of the body. They also improve the abilities of human being to resist fatigue, to remain active and perform efficiently</a:t>
            </a:r>
            <a:br>
              <a:rPr lang="en-US" dirty="0"/>
            </a:br>
            <a:endParaRPr lang="en-US" dirty="0"/>
          </a:p>
        </p:txBody>
      </p:sp>
    </p:spTree>
    <p:extLst>
      <p:ext uri="{BB962C8B-B14F-4D97-AF65-F5344CB8AC3E}">
        <p14:creationId xmlns:p14="http://schemas.microsoft.com/office/powerpoint/2010/main" val="135461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algn="just"/>
            <a:r>
              <a:rPr lang="en-US" dirty="0">
                <a:latin typeface="Times New Roman" pitchFamily="18" charset="0"/>
                <a:cs typeface="Times New Roman" pitchFamily="18" charset="0"/>
              </a:rPr>
              <a:t>Physical activities help in developing various kinds of intellectual qualities inherent in a child. Thus with the help of physical education, it is possible to develop children </a:t>
            </a:r>
            <a:r>
              <a:rPr lang="en-US" dirty="0" smtClean="0">
                <a:latin typeface="Times New Roman" pitchFamily="18" charset="0"/>
                <a:cs typeface="Times New Roman" pitchFamily="18" charset="0"/>
              </a:rPr>
              <a:t>intellectually</a:t>
            </a:r>
          </a:p>
          <a:p>
            <a:pPr algn="just"/>
            <a:r>
              <a:rPr lang="en-US" dirty="0">
                <a:latin typeface="Times New Roman" pitchFamily="18" charset="0"/>
                <a:cs typeface="Times New Roman" pitchFamily="18" charset="0"/>
              </a:rPr>
              <a:t> By participating in various kinds of physical activities, children becomes emotionally </a:t>
            </a:r>
            <a:r>
              <a:rPr lang="en-US" dirty="0" smtClean="0">
                <a:latin typeface="Times New Roman" pitchFamily="18" charset="0"/>
                <a:cs typeface="Times New Roman" pitchFamily="18" charset="0"/>
              </a:rPr>
              <a:t>mature</a:t>
            </a:r>
          </a:p>
          <a:p>
            <a:pPr algn="just"/>
            <a:r>
              <a:rPr lang="en-US" dirty="0">
                <a:latin typeface="Times New Roman" pitchFamily="18" charset="0"/>
                <a:cs typeface="Times New Roman" pitchFamily="18" charset="0"/>
              </a:rPr>
              <a:t>Generally, more than one player participate in physical activity and when people’ of different background and society come into personal contact with each-other, they learn to work in groups, with utmost co-operation and co-ordination</a:t>
            </a:r>
          </a:p>
        </p:txBody>
      </p:sp>
    </p:spTree>
    <p:extLst>
      <p:ext uri="{BB962C8B-B14F-4D97-AF65-F5344CB8AC3E}">
        <p14:creationId xmlns:p14="http://schemas.microsoft.com/office/powerpoint/2010/main" val="336174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algn="just"/>
            <a:r>
              <a:rPr lang="en-US" dirty="0">
                <a:latin typeface="Times New Roman" pitchFamily="18" charset="0"/>
                <a:cs typeface="Times New Roman" pitchFamily="18" charset="0"/>
              </a:rPr>
              <a:t>By participating in physical activities, qualities of group efforts, loyalty to the team and strong ties can be developed in participants. These qualities help in building a good moral character of the individuals</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To participate in any event, all the players are required to learn the fundamental skills and rules of the games as well. If they do not work according to the rules, they can be disqualified even from the </a:t>
            </a:r>
            <a:r>
              <a:rPr lang="en-US" dirty="0" smtClean="0">
                <a:latin typeface="Times New Roman" pitchFamily="18" charset="0"/>
                <a:cs typeface="Times New Roman" pitchFamily="18" charset="0"/>
              </a:rPr>
              <a:t>game.</a:t>
            </a:r>
          </a:p>
          <a:p>
            <a:pPr algn="just"/>
            <a:r>
              <a:rPr lang="en-US" dirty="0">
                <a:latin typeface="Times New Roman" pitchFamily="18" charset="0"/>
                <a:cs typeface="Times New Roman" pitchFamily="18" charset="0"/>
              </a:rPr>
              <a:t>. Human body is a composition of muscular and nervous systems, and to keep the body in proper condition, it is necessary to keep these systems fit and in good working conditions.</a:t>
            </a:r>
          </a:p>
        </p:txBody>
      </p:sp>
    </p:spTree>
    <p:extLst>
      <p:ext uri="{BB962C8B-B14F-4D97-AF65-F5344CB8AC3E}">
        <p14:creationId xmlns:p14="http://schemas.microsoft.com/office/powerpoint/2010/main" val="3020147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a:latin typeface="Times New Roman" pitchFamily="18" charset="0"/>
                <a:cs typeface="Times New Roman" pitchFamily="18" charset="0"/>
              </a:rPr>
              <a:t>These systems will function properly if there be a kind of co-ordination between them. Such kind of co-ordination can be developed with the help of various physical activities. Thus, physical education helps in developing the </a:t>
            </a:r>
            <a:r>
              <a:rPr lang="en-US" dirty="0" err="1">
                <a:latin typeface="Times New Roman" pitchFamily="18" charset="0"/>
                <a:cs typeface="Times New Roman" pitchFamily="18" charset="0"/>
              </a:rPr>
              <a:t>neuro</a:t>
            </a:r>
            <a:r>
              <a:rPr lang="en-US" dirty="0">
                <a:latin typeface="Times New Roman" pitchFamily="18" charset="0"/>
                <a:cs typeface="Times New Roman" pitchFamily="18" charset="0"/>
              </a:rPr>
              <a:t>-muscular systems of the human body</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In all the team sports or in those activities in which more than one player participate, one player is appointed as the captain who functions as a leader.</a:t>
            </a:r>
          </a:p>
        </p:txBody>
      </p:sp>
    </p:spTree>
    <p:extLst>
      <p:ext uri="{BB962C8B-B14F-4D97-AF65-F5344CB8AC3E}">
        <p14:creationId xmlns:p14="http://schemas.microsoft.com/office/powerpoint/2010/main" val="3349534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fontAlgn="base"/>
            <a:r>
              <a:rPr lang="en-US" dirty="0">
                <a:latin typeface="Times New Roman" pitchFamily="18" charset="0"/>
                <a:cs typeface="Times New Roman" pitchFamily="18" charset="0"/>
              </a:rPr>
              <a:t>Today, activities of physical education are being </a:t>
            </a:r>
            <a:r>
              <a:rPr lang="en-US" dirty="0" smtClean="0">
                <a:latin typeface="Times New Roman" pitchFamily="18" charset="0"/>
                <a:cs typeface="Times New Roman" pitchFamily="18" charset="0"/>
              </a:rPr>
              <a:t>organized </a:t>
            </a:r>
            <a:r>
              <a:rPr lang="en-US" dirty="0">
                <a:latin typeface="Times New Roman" pitchFamily="18" charset="0"/>
                <a:cs typeface="Times New Roman" pitchFamily="18" charset="0"/>
              </a:rPr>
              <a:t>on national as well as on international levels. When players of more than one country take part in the games, they come in personal contact with each other.</a:t>
            </a:r>
          </a:p>
          <a:p>
            <a:pPr algn="just" fontAlgn="base"/>
            <a:r>
              <a:rPr lang="en-US" dirty="0">
                <a:latin typeface="Times New Roman" pitchFamily="18" charset="0"/>
                <a:cs typeface="Times New Roman" pitchFamily="18" charset="0"/>
              </a:rPr>
              <a:t>On the basis of above discussion it can be said that physical education plays a very important role in the modern world and everyone must participate in any kind of physical activity</a:t>
            </a:r>
            <a:r>
              <a:rPr lang="en-US" dirty="0"/>
              <a:t>.</a:t>
            </a:r>
          </a:p>
          <a:p>
            <a:endParaRPr lang="en-US" dirty="0"/>
          </a:p>
        </p:txBody>
      </p:sp>
    </p:spTree>
    <p:extLst>
      <p:ext uri="{BB962C8B-B14F-4D97-AF65-F5344CB8AC3E}">
        <p14:creationId xmlns:p14="http://schemas.microsoft.com/office/powerpoint/2010/main" val="4070771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lumMod val="75000"/>
                  </a:schemeClr>
                </a:solidFill>
                <a:latin typeface="Times New Roman" pitchFamily="18" charset="0"/>
                <a:cs typeface="Times New Roman" pitchFamily="18" charset="0"/>
              </a:rPr>
              <a:t>RECREATIONAL, COMPETITIVE AND ELITE SPORT</a:t>
            </a:r>
          </a:p>
        </p:txBody>
      </p:sp>
      <p:sp>
        <p:nvSpPr>
          <p:cNvPr id="3" name="Content Placeholder 2"/>
          <p:cNvSpPr>
            <a:spLocks noGrp="1"/>
          </p:cNvSpPr>
          <p:nvPr>
            <p:ph sz="quarter" idx="1"/>
          </p:nvPr>
        </p:nvSpPr>
        <p:spPr/>
        <p:txBody>
          <a:bodyPr>
            <a:normAutofit lnSpcReduction="10000"/>
          </a:bodyPr>
          <a:lstStyle/>
          <a:p>
            <a:r>
              <a:rPr lang="en-US" b="1" dirty="0"/>
              <a:t>Recreational sport</a:t>
            </a:r>
            <a:r>
              <a:rPr lang="en-US" dirty="0"/>
              <a:t> is also called </a:t>
            </a:r>
            <a:r>
              <a:rPr lang="en-US" b="1" dirty="0"/>
              <a:t>sport for all</a:t>
            </a:r>
            <a:r>
              <a:rPr lang="en-US" dirty="0"/>
              <a:t> and is done for various purposes, but mainly for fun and entertainment in leisure time. An increasing number of people are becoming health-conscious and do recreational sport activities and various keep-fit exercises to maintain or improve their physical as well as mental fitness and health, to affect their flexibility, to strengthen their muscles and shape the body, to delay ageing symptoms, etc. Some people desire to learn new skills or experience new feelings through sport activities. Some people might have social reasons for their participation in sport including the need of integration, friendship, team work, support, recognition etc.</a:t>
            </a:r>
          </a:p>
        </p:txBody>
      </p:sp>
    </p:spTree>
    <p:extLst>
      <p:ext uri="{BB962C8B-B14F-4D97-AF65-F5344CB8AC3E}">
        <p14:creationId xmlns:p14="http://schemas.microsoft.com/office/powerpoint/2010/main" val="1991701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pPr algn="just"/>
            <a:r>
              <a:rPr lang="en-US" b="1" dirty="0">
                <a:cs typeface="Times New Roman" pitchFamily="18" charset="0"/>
              </a:rPr>
              <a:t>Competitive sport</a:t>
            </a:r>
            <a:r>
              <a:rPr lang="en-US" dirty="0">
                <a:cs typeface="Times New Roman" pitchFamily="18" charset="0"/>
              </a:rPr>
              <a:t> is done mainly for performance, for achieving good results in competitions, defeating opponents and becoming the winner or record holder. People who do competitive sport train hard and regularly and participate in various forms of competition. They are </a:t>
            </a:r>
            <a:r>
              <a:rPr lang="en-US" dirty="0" smtClean="0">
                <a:cs typeface="Times New Roman" pitchFamily="18" charset="0"/>
              </a:rPr>
              <a:t>organized </a:t>
            </a:r>
            <a:r>
              <a:rPr lang="en-US" dirty="0">
                <a:cs typeface="Times New Roman" pitchFamily="18" charset="0"/>
              </a:rPr>
              <a:t>and belong to different sport teams, clubs, associations or federations. The highest level of competitive sport is </a:t>
            </a:r>
            <a:r>
              <a:rPr lang="en-US" b="1" dirty="0">
                <a:cs typeface="Times New Roman" pitchFamily="18" charset="0"/>
              </a:rPr>
              <a:t>elite sport</a:t>
            </a:r>
            <a:r>
              <a:rPr lang="en-US" dirty="0">
                <a:cs typeface="Times New Roman" pitchFamily="18" charset="0"/>
              </a:rPr>
              <a:t> (top performance sport). Elite athletes must sacrifice almost everything to their sport. It lasts many years to become an excellent sportsman. Such a process means years of hard everyday training, effort and drudgery, years of pain and stress as well. Financial and social background is a necessity. Elite athletes are often professionals who make living through sport. They follow principles of sport training to make progress, including various regeneration </a:t>
            </a:r>
            <a:r>
              <a:rPr lang="en-US" dirty="0" err="1">
                <a:cs typeface="Times New Roman" pitchFamily="18" charset="0"/>
              </a:rPr>
              <a:t>programmes</a:t>
            </a:r>
            <a:r>
              <a:rPr lang="en-US" dirty="0">
                <a:cs typeface="Times New Roman" pitchFamily="18" charset="0"/>
              </a:rPr>
              <a:t>. The elite sport is linked with a serious problem – doping, the use of illegal substances to improve performance</a:t>
            </a:r>
            <a:r>
              <a:rPr lang="en-US"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3236853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75000"/>
                  </a:schemeClr>
                </a:solidFill>
                <a:latin typeface="+mn-lt"/>
                <a:cs typeface="Times New Roman" pitchFamily="18" charset="0"/>
              </a:rPr>
              <a:t>AMATEUR AND PROFESSIONAL SPORT</a:t>
            </a:r>
            <a:br>
              <a:rPr lang="en-US" dirty="0">
                <a:solidFill>
                  <a:schemeClr val="accent1">
                    <a:lumMod val="75000"/>
                  </a:schemeClr>
                </a:solidFill>
                <a:latin typeface="+mn-lt"/>
                <a:cs typeface="Times New Roman" pitchFamily="18" charset="0"/>
              </a:rPr>
            </a:br>
            <a:endParaRPr lang="en-US" dirty="0">
              <a:solidFill>
                <a:schemeClr val="accent1">
                  <a:lumMod val="75000"/>
                </a:schemeClr>
              </a:solidFill>
              <a:latin typeface="+mn-lt"/>
              <a:cs typeface="Times New Roman" pitchFamily="18" charset="0"/>
            </a:endParaRPr>
          </a:p>
        </p:txBody>
      </p:sp>
      <p:sp>
        <p:nvSpPr>
          <p:cNvPr id="3" name="Content Placeholder 2"/>
          <p:cNvSpPr>
            <a:spLocks noGrp="1"/>
          </p:cNvSpPr>
          <p:nvPr>
            <p:ph sz="quarter" idx="1"/>
          </p:nvPr>
        </p:nvSpPr>
        <p:spPr/>
        <p:txBody>
          <a:bodyPr>
            <a:normAutofit fontScale="85000" lnSpcReduction="20000"/>
          </a:bodyPr>
          <a:lstStyle/>
          <a:p>
            <a:pPr marL="514350" indent="-514350" algn="just">
              <a:buFont typeface="+mj-lt"/>
              <a:buAutoNum type="arabicPeriod"/>
            </a:pPr>
            <a:r>
              <a:rPr lang="en-US" b="1" dirty="0"/>
              <a:t>Amateur sportsmen</a:t>
            </a:r>
            <a:r>
              <a:rPr lang="en-US" dirty="0"/>
              <a:t> take part in sport because of the enjoyment and satisfaction gained from the activity. They train and compete in their leisure time, usually after work or at weekends. They are not paid for that.</a:t>
            </a:r>
          </a:p>
          <a:p>
            <a:pPr marL="514350" indent="-514350" algn="just">
              <a:buFont typeface="+mj-lt"/>
              <a:buAutoNum type="arabicPeriod"/>
            </a:pPr>
            <a:r>
              <a:rPr lang="en-US" b="1" dirty="0"/>
              <a:t>Professional sport</a:t>
            </a:r>
            <a:r>
              <a:rPr lang="en-US" dirty="0"/>
              <a:t> is a paid form of participation in sport events. Professional athletes make living through sport, do sport as a job, are paid to compete in sport. Winning and success are the most important things. The more successful professionals are the more money they earn. They usually train full-time and devote themselves to their sport. They sign contracts with different </a:t>
            </a:r>
            <a:r>
              <a:rPr lang="en-US" dirty="0" err="1"/>
              <a:t>organisations</a:t>
            </a:r>
            <a:r>
              <a:rPr lang="en-US" dirty="0"/>
              <a:t> or firms, have to train properly, participate in competitions, promote the employer or his/her products, take part in press conferences, advertising campaigns, etc.</a:t>
            </a:r>
          </a:p>
          <a:p>
            <a:pPr marL="514350" indent="-514350" algn="just">
              <a:buFont typeface="+mj-lt"/>
              <a:buAutoNum type="arabicPeriod"/>
            </a:pPr>
            <a:r>
              <a:rPr lang="en-US" dirty="0"/>
              <a:t>The international governing bodies of each sport draw up rules to decide who is amateur in their sport. They decide if professionals may compete with amateurs</a:t>
            </a:r>
            <a:r>
              <a:rPr lang="en-US" dirty="0" smtClean="0"/>
              <a:t>.</a:t>
            </a:r>
            <a:endParaRPr lang="en-US" dirty="0"/>
          </a:p>
        </p:txBody>
      </p:sp>
    </p:spTree>
    <p:extLst>
      <p:ext uri="{BB962C8B-B14F-4D97-AF65-F5344CB8AC3E}">
        <p14:creationId xmlns:p14="http://schemas.microsoft.com/office/powerpoint/2010/main" val="4287162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latin typeface="Times New Roman" pitchFamily="18" charset="0"/>
                <a:cs typeface="Times New Roman" pitchFamily="18" charset="0"/>
              </a:rPr>
              <a:t>Sports and Games</a:t>
            </a:r>
            <a:endParaRPr lang="en-US" b="1" dirty="0">
              <a:solidFill>
                <a:schemeClr val="accent1">
                  <a:lumMod val="75000"/>
                </a:schemeClr>
              </a:solidFill>
              <a:latin typeface="Times New Roman" pitchFamily="18" charset="0"/>
              <a:cs typeface="Times New Roman" pitchFamily="18" charset="0"/>
            </a:endParaRP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458200" cy="46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61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itchFamily="18" charset="0"/>
                <a:cs typeface="Times New Roman" pitchFamily="18" charset="0"/>
              </a:rPr>
              <a:t>Definition </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64504" y="1447800"/>
            <a:ext cx="7722296" cy="4572000"/>
          </a:xfrm>
        </p:spPr>
        <p:txBody>
          <a:bodyPr>
            <a:normAutofit/>
          </a:bodyPr>
          <a:lstStyle/>
          <a:p>
            <a:pPr algn="just"/>
            <a:r>
              <a:rPr lang="en-US" dirty="0" smtClean="0">
                <a:latin typeface="Times New Roman" pitchFamily="18" charset="0"/>
                <a:cs typeface="Times New Roman" pitchFamily="18" charset="0"/>
              </a:rPr>
              <a:t>Sports </a:t>
            </a:r>
            <a:r>
              <a:rPr lang="en-US" dirty="0">
                <a:latin typeface="Times New Roman" pitchFamily="18" charset="0"/>
                <a:cs typeface="Times New Roman" pitchFamily="18" charset="0"/>
              </a:rPr>
              <a:t>is an outdoor or indoor game, competition, or activity needing physical effort and skill and usually carried on according to rules.</a:t>
            </a:r>
          </a:p>
          <a:p>
            <a:pPr marL="0" indent="0" algn="just">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52" y="3067572"/>
            <a:ext cx="333375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67572"/>
            <a:ext cx="327660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97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just">
              <a:buNone/>
            </a:pPr>
            <a:r>
              <a:rPr lang="en-US" dirty="0"/>
              <a:t>Some people say that sport is a physical activity governed by rules and played by individuals seeking to outperform opponents, while others can understand sport as organized spontaneous exercises or games, or as a competitive or non-competitive process through which an individual obtains physical skills, mental relaxation and bodily </a:t>
            </a:r>
            <a:r>
              <a:rPr lang="en-US" dirty="0" smtClean="0"/>
              <a:t>fitness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698" y="3886200"/>
            <a:ext cx="5230813"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26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r>
              <a:rPr lang="en-US" dirty="0"/>
              <a:t>Sport gives people enjoyment, happiness, friendship, satisfaction, health, fitness, popularity, recognition, the feeling of victory and success, but on the other hand, it may be boring, cause sadness, sorrow, disappointment, fatigue, exhaustion, injuries, illness, and in some cases even death</a:t>
            </a:r>
          </a:p>
          <a:p>
            <a:endParaRPr lang="en-US" dirty="0"/>
          </a:p>
        </p:txBody>
      </p:sp>
    </p:spTree>
    <p:extLst>
      <p:ext uri="{BB962C8B-B14F-4D97-AF65-F5344CB8AC3E}">
        <p14:creationId xmlns:p14="http://schemas.microsoft.com/office/powerpoint/2010/main" val="24494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latin typeface="Times New Roman" pitchFamily="18" charset="0"/>
                <a:cs typeface="Times New Roman" pitchFamily="18" charset="0"/>
              </a:rPr>
              <a:t>CATEGORIZATION OF SPORT</a:t>
            </a:r>
          </a:p>
        </p:txBody>
      </p:sp>
      <p:sp>
        <p:nvSpPr>
          <p:cNvPr id="3" name="Content Placeholder 2"/>
          <p:cNvSpPr>
            <a:spLocks noGrp="1"/>
          </p:cNvSpPr>
          <p:nvPr>
            <p:ph sz="quarter" idx="1"/>
          </p:nvPr>
        </p:nvSpPr>
        <p:spPr/>
        <p:txBody>
          <a:bodyPr>
            <a:normAutofit fontScale="77500" lnSpcReduction="20000"/>
          </a:bodyPr>
          <a:lstStyle/>
          <a:p>
            <a:pPr algn="just"/>
            <a:r>
              <a:rPr lang="en-US" b="1" dirty="0">
                <a:latin typeface="Times New Roman" pitchFamily="18" charset="0"/>
                <a:cs typeface="Times New Roman" pitchFamily="18" charset="0"/>
              </a:rPr>
              <a:t>the purpose, aim or objective of the sport</a:t>
            </a:r>
            <a:r>
              <a:rPr lang="en-US" dirty="0">
                <a:latin typeface="Times New Roman" pitchFamily="18" charset="0"/>
                <a:cs typeface="Times New Roman" pitchFamily="18" charset="0"/>
              </a:rPr>
              <a:t>: 1) recreational sport/ sport for all, competitive sport, elite sport/ top performance sport, 2) amateur sport, professional sport</a:t>
            </a:r>
          </a:p>
          <a:p>
            <a:pPr algn="just"/>
            <a:r>
              <a:rPr lang="en-US" b="1" dirty="0">
                <a:latin typeface="Times New Roman" pitchFamily="18" charset="0"/>
                <a:cs typeface="Times New Roman" pitchFamily="18" charset="0"/>
              </a:rPr>
              <a:t>the sport facility or environment</a:t>
            </a:r>
            <a:r>
              <a:rPr lang="en-US" dirty="0">
                <a:latin typeface="Times New Roman" pitchFamily="18" charset="0"/>
                <a:cs typeface="Times New Roman" pitchFamily="18" charset="0"/>
              </a:rPr>
              <a:t> used: e.g. indoor sports, outdoor sports, water sports, underwater sports, aquatics, air sports, sports on the ice, track and field events in athletics, street sports, school sport</a:t>
            </a:r>
          </a:p>
          <a:p>
            <a:pPr algn="just"/>
            <a:r>
              <a:rPr lang="en-US" b="1" dirty="0">
                <a:latin typeface="Times New Roman" pitchFamily="18" charset="0"/>
                <a:cs typeface="Times New Roman" pitchFamily="18" charset="0"/>
              </a:rPr>
              <a:t>the equipment or gear</a:t>
            </a:r>
            <a:r>
              <a:rPr lang="en-US" dirty="0">
                <a:latin typeface="Times New Roman" pitchFamily="18" charset="0"/>
                <a:cs typeface="Times New Roman" pitchFamily="18" charset="0"/>
              </a:rPr>
              <a:t> used: e.g. racquet sports/ games, technical sports, motor sports, cycling sports, skiing sports, </a:t>
            </a:r>
            <a:r>
              <a:rPr lang="en-US" dirty="0" err="1">
                <a:latin typeface="Times New Roman" pitchFamily="18" charset="0"/>
                <a:cs typeface="Times New Roman" pitchFamily="18" charset="0"/>
              </a:rPr>
              <a:t>para</a:t>
            </a:r>
            <a:r>
              <a:rPr lang="en-US" dirty="0">
                <a:latin typeface="Times New Roman" pitchFamily="18" charset="0"/>
                <a:cs typeface="Times New Roman" pitchFamily="18" charset="0"/>
              </a:rPr>
              <a:t> sports, ball games, goal games, equestrian (horse riding), shooting sports</a:t>
            </a:r>
          </a:p>
          <a:p>
            <a:pPr algn="just"/>
            <a:r>
              <a:rPr lang="en-US" b="1" dirty="0">
                <a:latin typeface="Times New Roman" pitchFamily="18" charset="0"/>
                <a:cs typeface="Times New Roman" pitchFamily="18" charset="0"/>
              </a:rPr>
              <a:t>the abilities and health of participants</a:t>
            </a:r>
            <a:r>
              <a:rPr lang="en-US" dirty="0">
                <a:latin typeface="Times New Roman" pitchFamily="18" charset="0"/>
                <a:cs typeface="Times New Roman" pitchFamily="18" charset="0"/>
              </a:rPr>
              <a:t>: sport for the disabled</a:t>
            </a:r>
          </a:p>
          <a:p>
            <a:pPr algn="just"/>
            <a:r>
              <a:rPr lang="en-US" b="1" dirty="0">
                <a:latin typeface="Times New Roman" pitchFamily="18" charset="0"/>
                <a:cs typeface="Times New Roman" pitchFamily="18" charset="0"/>
              </a:rPr>
              <a:t>the number of participants</a:t>
            </a:r>
            <a:r>
              <a:rPr lang="en-US" dirty="0">
                <a:latin typeface="Times New Roman" pitchFamily="18" charset="0"/>
                <a:cs typeface="Times New Roman" pitchFamily="18" charset="0"/>
              </a:rPr>
              <a:t>: individual sport, team sport</a:t>
            </a:r>
          </a:p>
          <a:p>
            <a:pPr algn="just"/>
            <a:r>
              <a:rPr lang="en-US" b="1" dirty="0">
                <a:latin typeface="Times New Roman" pitchFamily="18" charset="0"/>
                <a:cs typeface="Times New Roman" pitchFamily="18" charset="0"/>
              </a:rPr>
              <a:t>the sex (gender) of participants</a:t>
            </a:r>
            <a:r>
              <a:rPr lang="en-US" dirty="0">
                <a:latin typeface="Times New Roman" pitchFamily="18" charset="0"/>
                <a:cs typeface="Times New Roman" pitchFamily="18" charset="0"/>
              </a:rPr>
              <a:t>: men’s/ male sport, women’s/ female sport</a:t>
            </a:r>
          </a:p>
          <a:p>
            <a:pPr algn="just"/>
            <a:r>
              <a:rPr lang="en-US" b="1" dirty="0">
                <a:latin typeface="Times New Roman" pitchFamily="18" charset="0"/>
                <a:cs typeface="Times New Roman" pitchFamily="18" charset="0"/>
              </a:rPr>
              <a:t>the age of participants</a:t>
            </a:r>
            <a:r>
              <a:rPr lang="en-US" dirty="0">
                <a:latin typeface="Times New Roman" pitchFamily="18" charset="0"/>
                <a:cs typeface="Times New Roman" pitchFamily="18" charset="0"/>
              </a:rPr>
              <a:t>: sport of children, junior sport, senior sport</a:t>
            </a:r>
          </a:p>
          <a:p>
            <a:endParaRPr lang="en-US" dirty="0"/>
          </a:p>
        </p:txBody>
      </p:sp>
    </p:spTree>
    <p:extLst>
      <p:ext uri="{BB962C8B-B14F-4D97-AF65-F5344CB8AC3E}">
        <p14:creationId xmlns:p14="http://schemas.microsoft.com/office/powerpoint/2010/main" val="255818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Times New Roman" pitchFamily="18" charset="0"/>
                <a:cs typeface="Times New Roman" pitchFamily="18" charset="0"/>
              </a:rPr>
              <a:t>CATEGORIZATION OF SPORT</a:t>
            </a:r>
            <a:endParaRPr lang="en-US" dirty="0"/>
          </a:p>
        </p:txBody>
      </p:sp>
      <p:sp>
        <p:nvSpPr>
          <p:cNvPr id="3" name="Content Placeholder 2"/>
          <p:cNvSpPr>
            <a:spLocks noGrp="1"/>
          </p:cNvSpPr>
          <p:nvPr>
            <p:ph sz="quarter" idx="1"/>
          </p:nvPr>
        </p:nvSpPr>
        <p:spPr/>
        <p:txBody>
          <a:bodyPr/>
          <a:lstStyle/>
          <a:p>
            <a:r>
              <a:rPr lang="en-US" dirty="0"/>
              <a:t>the usual, typical or prevailing season of </a:t>
            </a:r>
            <a:r>
              <a:rPr lang="en-US" dirty="0" smtClean="0"/>
              <a:t>practicing </a:t>
            </a:r>
            <a:r>
              <a:rPr lang="en-US" dirty="0"/>
              <a:t>the sport: summer sports, winter sports, all-season </a:t>
            </a:r>
            <a:r>
              <a:rPr lang="en-US" dirty="0" smtClean="0"/>
              <a:t>sports</a:t>
            </a:r>
          </a:p>
          <a:p>
            <a:r>
              <a:rPr lang="en-US" b="1" dirty="0"/>
              <a:t>the regional criteria</a:t>
            </a:r>
            <a:r>
              <a:rPr lang="en-US" dirty="0"/>
              <a:t>: local sport, regional sport, national sport, traditional sport, Olympic sport, worldwide/ global sports</a:t>
            </a:r>
          </a:p>
          <a:p>
            <a:r>
              <a:rPr lang="en-US" b="1" dirty="0"/>
              <a:t>the way of performance</a:t>
            </a:r>
            <a:r>
              <a:rPr lang="en-US" dirty="0"/>
              <a:t>: contact sports, combat sports, Martial arts</a:t>
            </a:r>
          </a:p>
          <a:p>
            <a:endParaRPr lang="en-US" dirty="0"/>
          </a:p>
        </p:txBody>
      </p:sp>
    </p:spTree>
    <p:extLst>
      <p:ext uri="{BB962C8B-B14F-4D97-AF65-F5344CB8AC3E}">
        <p14:creationId xmlns:p14="http://schemas.microsoft.com/office/powerpoint/2010/main" val="92436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lumMod val="75000"/>
                  </a:schemeClr>
                </a:solidFill>
                <a:latin typeface="Times New Roman" pitchFamily="18" charset="0"/>
                <a:cs typeface="Times New Roman" pitchFamily="18" charset="0"/>
              </a:rPr>
              <a:t>Sports and Movement </a:t>
            </a:r>
            <a:endParaRPr lang="en-US" b="1" dirty="0">
              <a:solidFill>
                <a:schemeClr val="accent1">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dirty="0">
                <a:latin typeface="Times New Roman" pitchFamily="18" charset="0"/>
                <a:cs typeface="Times New Roman" pitchFamily="18" charset="0"/>
              </a:rPr>
              <a:t>Sports and movement are given more and more attention these days. This is the result of a busy and comfortable life full of modern inventions (cars, lifts, telephones, sitting in front of TV or PCs) In fact, sports have positive effect on both the body and the soul as well as our self-confidence. They help us stay healthy, relax, develop and train muscles, keep fit, increase our immunity, in other words, we feel better and not only that. Sports improve features such as </a:t>
            </a:r>
            <a:r>
              <a:rPr lang="en-US" dirty="0" smtClean="0">
                <a:latin typeface="Times New Roman" pitchFamily="18" charset="0"/>
                <a:cs typeface="Times New Roman" pitchFamily="18" charset="0"/>
              </a:rPr>
              <a:t>stamina </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usilie</a:t>
            </a:r>
            <a:r>
              <a:rPr lang="en-US" dirty="0">
                <a:latin typeface="Times New Roman" pitchFamily="18" charset="0"/>
                <a:cs typeface="Times New Roman" pitchFamily="18" charset="0"/>
              </a:rPr>
              <a:t>) and will (</a:t>
            </a:r>
            <a:r>
              <a:rPr lang="en-US" dirty="0" err="1">
                <a:latin typeface="Times New Roman" pitchFamily="18" charset="0"/>
                <a:cs typeface="Times New Roman" pitchFamily="18" charset="0"/>
              </a:rPr>
              <a:t>vola</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302054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81000"/>
            <a:ext cx="7620000" cy="8125301"/>
          </a:xfrm>
          <a:prstGeom prst="rect">
            <a:avLst/>
          </a:prstGeom>
        </p:spPr>
        <p:txBody>
          <a:bodyPr wrap="square">
            <a:spAutoFit/>
          </a:bodyPr>
          <a:lstStyle/>
          <a:p>
            <a:r>
              <a:rPr lang="en-US" b="1" dirty="0">
                <a:solidFill>
                  <a:schemeClr val="accent1">
                    <a:lumMod val="75000"/>
                  </a:schemeClr>
                </a:solidFill>
                <a:latin typeface="Times New Roman" pitchFamily="18" charset="0"/>
                <a:cs typeface="Times New Roman" pitchFamily="18" charset="0"/>
              </a:rPr>
              <a:t>A Usually all sports and games are further differentiated into</a:t>
            </a:r>
            <a:r>
              <a:rPr lang="en-US" dirty="0" smtClean="0"/>
              <a:t>:</a:t>
            </a:r>
          </a:p>
          <a:p>
            <a:endParaRPr lang="en-US" dirty="0"/>
          </a:p>
          <a:p>
            <a:endParaRPr lang="en-US" dirty="0"/>
          </a:p>
          <a:p>
            <a:r>
              <a:rPr lang="en-US" dirty="0"/>
              <a:t> </a:t>
            </a:r>
            <a:r>
              <a:rPr lang="en-US" b="1" dirty="0"/>
              <a:t>A Usually all sports and games are further differentiated into: </a:t>
            </a:r>
            <a:endParaRPr lang="en-US" dirty="0"/>
          </a:p>
          <a:p>
            <a:r>
              <a:rPr lang="en-US" b="1" dirty="0"/>
              <a:t>A / Indoor sports: </a:t>
            </a:r>
            <a:endParaRPr lang="en-US" dirty="0"/>
          </a:p>
          <a:p>
            <a:r>
              <a:rPr lang="en-US" dirty="0"/>
              <a:t>Include for example gymnastics, table tennis, boxing, wrestling, weight-lifting, aerobics or gymnastics. They are </a:t>
            </a:r>
            <a:r>
              <a:rPr lang="en-US" dirty="0" smtClean="0"/>
              <a:t>practiced </a:t>
            </a:r>
            <a:r>
              <a:rPr lang="en-US" dirty="0"/>
              <a:t>in gymnasiums or in sport </a:t>
            </a:r>
            <a:r>
              <a:rPr lang="en-US" dirty="0" smtClean="0"/>
              <a:t>centers. </a:t>
            </a:r>
            <a:endParaRPr lang="en-US" dirty="0"/>
          </a:p>
          <a:p>
            <a:r>
              <a:rPr lang="en-US" b="1" dirty="0"/>
              <a:t>B / Outdoor sports: </a:t>
            </a:r>
            <a:endParaRPr lang="en-US" dirty="0"/>
          </a:p>
          <a:p>
            <a:r>
              <a:rPr lang="en-US" dirty="0" smtClean="0"/>
              <a:t>Include for example skiing (down-hill, cross-country, slalom, ski jump), sledging, hiking rock climbing, horse riding, golf, some aquatic sports such as rowing or windsurfing. Athletics: high jump, pole- jump, long jump, triple jump, track and fields events, long- distance runs, marathon, hurdle- race, cross- country run, walking race, relay race, pentathlon, decathlon, javelin/ discus/ hammer throw. The games are usually </a:t>
            </a:r>
            <a:r>
              <a:rPr lang="en-US" b="1" dirty="0" smtClean="0"/>
              <a:t>all- season activities </a:t>
            </a:r>
            <a:r>
              <a:rPr lang="en-US" dirty="0" smtClean="0"/>
              <a:t>practiced both indoors and outdoors. </a:t>
            </a:r>
          </a:p>
          <a:p>
            <a:r>
              <a:rPr lang="en-US" dirty="0" smtClean="0"/>
              <a:t>e</a:t>
            </a:r>
            <a:r>
              <a:rPr lang="en-US" dirty="0"/>
              <a:t>. g. </a:t>
            </a:r>
            <a:r>
              <a:rPr lang="en-US" dirty="0" smtClean="0"/>
              <a:t>athletic meetings in all the track and field events (sprints, middle and long distance runs, hurdling, high and long jump, pole vault, shot put, javelin and discus throw) take place in summer stadiums as well as in athletic halls. </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2828047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139</TotalTime>
  <Words>1016</Words>
  <Application>Microsoft Office PowerPoint</Application>
  <PresentationFormat>On-screen Show (4:3)</PresentationFormat>
  <Paragraphs>81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 INTRODUCTION  Sports and Games</vt:lpstr>
      <vt:lpstr>Sports and Games</vt:lpstr>
      <vt:lpstr>Definition </vt:lpstr>
      <vt:lpstr>PowerPoint Presentation</vt:lpstr>
      <vt:lpstr>PowerPoint Presentation</vt:lpstr>
      <vt:lpstr>CATEGORIZATION OF SPORT</vt:lpstr>
      <vt:lpstr>CATEGORIZATION OF SPORT</vt:lpstr>
      <vt:lpstr>Sports and Movement </vt:lpstr>
      <vt:lpstr>PowerPoint Presentation</vt:lpstr>
      <vt:lpstr>PowerPoint Presentation</vt:lpstr>
      <vt:lpstr>Sports and games can be divided into </vt:lpstr>
      <vt:lpstr>Values of Sports and Games</vt:lpstr>
      <vt:lpstr>PowerPoint Presentation</vt:lpstr>
      <vt:lpstr>PowerPoint Presentation</vt:lpstr>
      <vt:lpstr>PowerPoint Presentation</vt:lpstr>
      <vt:lpstr>PowerPoint Presentation</vt:lpstr>
      <vt:lpstr>RECREATIONAL, COMPETITIVE AND ELITE SPORT</vt:lpstr>
      <vt:lpstr>PowerPoint Presentation</vt:lpstr>
      <vt:lpstr>AMATEUR AND PROFESSIONAL SPORT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Kibtia Chaudhry</dc:creator>
  <cp:lastModifiedBy>Admin Sport</cp:lastModifiedBy>
  <cp:revision>29</cp:revision>
  <dcterms:created xsi:type="dcterms:W3CDTF">2014-11-03T11:51:59Z</dcterms:created>
  <dcterms:modified xsi:type="dcterms:W3CDTF">2018-09-05T07:38:43Z</dcterms:modified>
</cp:coreProperties>
</file>